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1" r:id="rId2"/>
    <p:sldId id="262" r:id="rId3"/>
    <p:sldId id="263" r:id="rId4"/>
    <p:sldId id="259" r:id="rId5"/>
    <p:sldId id="258" r:id="rId6"/>
    <p:sldId id="264" r:id="rId7"/>
    <p:sldId id="278" r:id="rId8"/>
    <p:sldId id="290" r:id="rId9"/>
    <p:sldId id="287" r:id="rId10"/>
    <p:sldId id="291" r:id="rId11"/>
    <p:sldId id="288" r:id="rId12"/>
    <p:sldId id="292" r:id="rId13"/>
    <p:sldId id="289" r:id="rId14"/>
    <p:sldId id="293" r:id="rId15"/>
    <p:sldId id="266" r:id="rId16"/>
    <p:sldId id="294" r:id="rId17"/>
    <p:sldId id="279" r:id="rId18"/>
  </p:sldIdLst>
  <p:sldSz cx="12192000" cy="6858000"/>
  <p:notesSz cx="6858000" cy="9144000"/>
  <p:embeddedFontLst>
    <p:embeddedFont>
      <p:font typeface="HarmonyOS Sans SC" panose="00000500000000000000" pitchFamily="2" charset="-122"/>
      <p:regular r:id="rId21"/>
      <p:bold r:id="rId22"/>
    </p:embeddedFont>
    <p:embeddedFont>
      <p:font typeface="HarmonyOS Sans SC Medium" panose="00000600000000000000" pitchFamily="2" charset="-122"/>
      <p:regular r:id="rId23"/>
    </p:embeddedFont>
    <p:embeddedFont>
      <p:font typeface="得意黑" pitchFamily="2" charset="-122"/>
      <p:italic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3" userDrawn="1">
          <p15:clr>
            <a:srgbClr val="A4A3A4"/>
          </p15:clr>
        </p15:guide>
        <p15:guide id="2" pos="3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B2D3"/>
    <a:srgbClr val="4A628A"/>
    <a:srgbClr val="B3ACA5"/>
    <a:srgbClr val="34409A"/>
    <a:srgbClr val="FCB800"/>
    <a:srgbClr val="4157BC"/>
    <a:srgbClr val="FFFFFF"/>
    <a:srgbClr val="FFC92B"/>
    <a:srgbClr val="4874CB"/>
    <a:srgbClr val="FC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76" y="-88"/>
      </p:cViewPr>
      <p:guideLst>
        <p:guide orient="horz" pos="2073"/>
        <p:guide pos="396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HarmonyOS Sans SC Medium" panose="00000600000000000000" pitchFamily="2" charset="-122"/>
              </a:rPr>
              <a:t>2024/11/13</a:t>
            </a:fld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HarmonyOS Sans SC Medium" panose="00000600000000000000" pitchFamily="2" charset="-122"/>
              </a:rPr>
              <a:t>‹#›</a:t>
            </a:fld>
            <a:endParaRPr lang="zh-CN" altLang="en-US" dirty="0">
              <a:latin typeface="HarmonyOS Sans SC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armonyOS Sans SC Medium" panose="000006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armonyOS Sans SC Medium" panose="00000600000000000000" pitchFamily="2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2024/11/13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armonyOS Sans SC Medium" panose="000006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armonyOS Sans SC Medium" panose="00000600000000000000" pitchFamily="2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HarmonyOS Sans SC Medium" panose="00000600000000000000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HarmonyOS Sans SC Medium" panose="00000600000000000000" pitchFamily="2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2024/11/13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HarmonyOS Sans SC Medium" panose="000006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HarmonyOS Sans SC Medium" panose="00000600000000000000" pitchFamily="2" charset="-122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HarmonyOS Sans SC Medium" panose="00000600000000000000" pitchFamily="2" charset="-122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HarmonyOS Sans SC Medium" panose="00000600000000000000" pitchFamily="2" charset="-122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HarmonyOS Sans SC Medium" panose="00000600000000000000" pitchFamily="2" charset="-122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HarmonyOS Sans SC Medium" panose="00000600000000000000" pitchFamily="2" charset="-122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HarmonyOS Sans SC Medium" panose="00000600000000000000" pitchFamily="2" charset="-122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HarmonyOS Sans SC Medium" panose="00000600000000000000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image" Target="../media/image1.jpe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image" Target="../media/image3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10" Type="http://schemas.openxmlformats.org/officeDocument/2006/relationships/tags" Target="../tags/tag73.xml"/><Relationship Id="rId19" Type="http://schemas.openxmlformats.org/officeDocument/2006/relationships/image" Target="../media/image2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2" Type="http://schemas.openxmlformats.org/officeDocument/2006/relationships/tags" Target="../tags/tag130.xml"/><Relationship Id="rId16" Type="http://schemas.openxmlformats.org/officeDocument/2006/relationships/image" Target="../media/image2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microsoft.com/office/2007/relationships/hdphoto" Target="../media/hdphoto3.wdp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43.xml"/><Relationship Id="rId7" Type="http://schemas.openxmlformats.org/officeDocument/2006/relationships/video" Target="../media/media1.mp4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microsoft.com/office/2007/relationships/media" Target="../media/media1.mp4"/><Relationship Id="rId5" Type="http://schemas.openxmlformats.org/officeDocument/2006/relationships/tags" Target="../tags/tag145.xml"/><Relationship Id="rId10" Type="http://schemas.openxmlformats.org/officeDocument/2006/relationships/image" Target="../media/image20.png"/><Relationship Id="rId4" Type="http://schemas.openxmlformats.org/officeDocument/2006/relationships/tags" Target="../tags/tag144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2" Type="http://schemas.openxmlformats.org/officeDocument/2006/relationships/tags" Target="../tags/tag83.xml"/><Relationship Id="rId16" Type="http://schemas.openxmlformats.org/officeDocument/2006/relationships/image" Target="../media/image2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5" Type="http://schemas.microsoft.com/office/2007/relationships/hdphoto" Target="../media/hdphoto1.wdp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2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0.xml"/><Relationship Id="rId4" Type="http://schemas.openxmlformats.org/officeDocument/2006/relationships/tags" Target="../tags/tag9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2" Type="http://schemas.openxmlformats.org/officeDocument/2006/relationships/tags" Target="../tags/tag102.xml"/><Relationship Id="rId16" Type="http://schemas.openxmlformats.org/officeDocument/2006/relationships/image" Target="../media/image2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microsoft.com/office/2007/relationships/hdphoto" Target="../media/hdphoto2.wdp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7195" y="755015"/>
            <a:ext cx="8279130" cy="5223510"/>
          </a:xfrm>
          <a:prstGeom prst="rect">
            <a:avLst/>
          </a:prstGeom>
          <a:solidFill>
            <a:srgbClr val="4157BC"/>
          </a:solidFill>
          <a:ln>
            <a:solidFill>
              <a:srgbClr val="FFFF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 rot="20400000">
            <a:off x="6928485" y="1160145"/>
            <a:ext cx="3790315" cy="5053965"/>
          </a:xfrm>
          <a:prstGeom prst="rect">
            <a:avLst/>
          </a:prstGeom>
          <a:solidFill>
            <a:srgbClr val="FFC92B">
              <a:alpha val="40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rot="21120000">
            <a:off x="6874510" y="320040"/>
            <a:ext cx="4222750" cy="563054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3"/>
            </p:custDataLst>
          </p:nvPr>
        </p:nvSpPr>
        <p:spPr>
          <a:xfrm>
            <a:off x="979170" y="4266565"/>
            <a:ext cx="3659505" cy="419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ea"/>
                <a:sym typeface="+mn-lt"/>
              </a:rPr>
              <a:t>陈钰、李可遇</a:t>
            </a:r>
            <a:endParaRPr lang="zh-CN" altLang="en-US" sz="1600" dirty="0">
              <a:solidFill>
                <a:schemeClr val="bg1"/>
              </a:solidFill>
              <a:effectLst/>
              <a:latin typeface="HarmonyOS Sans SC Medium" panose="00000600000000000000" pitchFamily="2" charset="-122"/>
              <a:ea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881380" y="1572895"/>
            <a:ext cx="60375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kern="1600" spc="400" dirty="0" err="1">
                <a:ln w="28575">
                  <a:noFill/>
                </a:ln>
                <a:solidFill>
                  <a:srgbClr val="FFC92B"/>
                </a:solidFill>
                <a:uFillTx/>
                <a:latin typeface="得意黑" pitchFamily="2" charset="-122"/>
                <a:ea typeface="得意黑" pitchFamily="2" charset="-122"/>
              </a:rPr>
              <a:t>MediCare</a:t>
            </a:r>
            <a:endParaRPr lang="en-US" altLang="zh-CN" sz="8800" kern="1600" spc="400" dirty="0">
              <a:ln w="28575">
                <a:noFill/>
              </a:ln>
              <a:solidFill>
                <a:srgbClr val="FFC92B"/>
              </a:solidFill>
              <a:uFillTx/>
              <a:latin typeface="得意黑" pitchFamily="2" charset="-122"/>
              <a:ea typeface="得意黑" pitchFamily="2" charset="-122"/>
            </a:endParaRPr>
          </a:p>
          <a:p>
            <a:r>
              <a:rPr lang="en-US" altLang="zh-CN" sz="8800" kern="1600" spc="400" dirty="0">
                <a:ln w="28575">
                  <a:noFill/>
                </a:ln>
                <a:solidFill>
                  <a:srgbClr val="FFC92B"/>
                </a:solidFill>
                <a:uFillTx/>
                <a:latin typeface="得意黑" pitchFamily="2" charset="-122"/>
                <a:ea typeface="得意黑" pitchFamily="2" charset="-122"/>
              </a:rPr>
              <a:t>UI</a:t>
            </a:r>
            <a:r>
              <a:rPr lang="zh-CN" altLang="en-US" sz="8800" kern="1600" spc="400" dirty="0">
                <a:ln w="28575">
                  <a:noFill/>
                </a:ln>
                <a:solidFill>
                  <a:srgbClr val="FFC92B"/>
                </a:solidFill>
                <a:uFillTx/>
                <a:latin typeface="得意黑" pitchFamily="2" charset="-122"/>
                <a:ea typeface="得意黑" pitchFamily="2" charset="-122"/>
              </a:rPr>
              <a:t>设计</a:t>
            </a:r>
          </a:p>
        </p:txBody>
      </p:sp>
      <p:pic>
        <p:nvPicPr>
          <p:cNvPr id="114" name="图片 113" descr="9"/>
          <p:cNvPicPr>
            <a:picLocks noChangeAspect="1"/>
          </p:cNvPicPr>
          <p:nvPr/>
        </p:nvPicPr>
        <p:blipFill>
          <a:blip r:embed="rId18"/>
          <a:srcRect l="19981" t="3495" r="31582" b="917"/>
          <a:stretch>
            <a:fillRect/>
          </a:stretch>
        </p:blipFill>
        <p:spPr>
          <a:xfrm rot="420000">
            <a:off x="7432040" y="994410"/>
            <a:ext cx="4265930" cy="5612130"/>
          </a:xfrm>
          <a:prstGeom prst="rect">
            <a:avLst/>
          </a:prstGeom>
        </p:spPr>
      </p:pic>
      <p:sp>
        <p:nvSpPr>
          <p:cNvPr id="20" name="矩形 19"/>
          <p:cNvSpPr/>
          <p:nvPr>
            <p:custDataLst>
              <p:tags r:id="rId5"/>
            </p:custDataLst>
          </p:nvPr>
        </p:nvSpPr>
        <p:spPr>
          <a:xfrm rot="420000">
            <a:off x="7433310" y="994410"/>
            <a:ext cx="4263390" cy="5630545"/>
          </a:xfrm>
          <a:prstGeom prst="rect">
            <a:avLst/>
          </a:prstGeom>
          <a:solidFill>
            <a:srgbClr val="3F4BB9">
              <a:alpha val="40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 rot="10200000">
            <a:off x="8794750" y="709295"/>
            <a:ext cx="2389505" cy="2035810"/>
          </a:xfrm>
          <a:prstGeom prst="rect">
            <a:avLst/>
          </a:prstGeom>
        </p:spPr>
      </p:pic>
      <p:pic>
        <p:nvPicPr>
          <p:cNvPr id="17" name="图片 16" descr="图片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2300" y="3645535"/>
            <a:ext cx="2389505" cy="2035810"/>
          </a:xfrm>
          <a:prstGeom prst="rect">
            <a:avLst/>
          </a:prstGeom>
        </p:spPr>
      </p:pic>
      <p:sp>
        <p:nvSpPr>
          <p:cNvPr id="115" name="矩形 114"/>
          <p:cNvSpPr/>
          <p:nvPr>
            <p:custDataLst>
              <p:tags r:id="rId7"/>
            </p:custDataLst>
          </p:nvPr>
        </p:nvSpPr>
        <p:spPr>
          <a:xfrm>
            <a:off x="425450" y="4854575"/>
            <a:ext cx="5273040" cy="278130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6" name="平行四边形 115"/>
          <p:cNvSpPr/>
          <p:nvPr/>
        </p:nvSpPr>
        <p:spPr>
          <a:xfrm>
            <a:off x="428625" y="4854575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7" name="平行四边形 116"/>
          <p:cNvSpPr/>
          <p:nvPr>
            <p:custDataLst>
              <p:tags r:id="rId8"/>
            </p:custDataLst>
          </p:nvPr>
        </p:nvSpPr>
        <p:spPr>
          <a:xfrm>
            <a:off x="659765" y="4854575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18" name="平行四边形 117"/>
          <p:cNvSpPr/>
          <p:nvPr>
            <p:custDataLst>
              <p:tags r:id="rId9"/>
            </p:custDataLst>
          </p:nvPr>
        </p:nvSpPr>
        <p:spPr>
          <a:xfrm>
            <a:off x="890905" y="4854575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19" name="平行四边形 118"/>
          <p:cNvSpPr/>
          <p:nvPr>
            <p:custDataLst>
              <p:tags r:id="rId10"/>
            </p:custDataLst>
          </p:nvPr>
        </p:nvSpPr>
        <p:spPr>
          <a:xfrm>
            <a:off x="1122045" y="4848860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20" name="平行四边形 119"/>
          <p:cNvSpPr/>
          <p:nvPr>
            <p:custDataLst>
              <p:tags r:id="rId11"/>
            </p:custDataLst>
          </p:nvPr>
        </p:nvSpPr>
        <p:spPr>
          <a:xfrm>
            <a:off x="1353185" y="4848860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21" name="平行四边形 120"/>
          <p:cNvSpPr/>
          <p:nvPr>
            <p:custDataLst>
              <p:tags r:id="rId12"/>
            </p:custDataLst>
          </p:nvPr>
        </p:nvSpPr>
        <p:spPr>
          <a:xfrm>
            <a:off x="1584325" y="4848860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22" name="平行四边形 121"/>
          <p:cNvSpPr/>
          <p:nvPr>
            <p:custDataLst>
              <p:tags r:id="rId13"/>
            </p:custDataLst>
          </p:nvPr>
        </p:nvSpPr>
        <p:spPr>
          <a:xfrm>
            <a:off x="1815465" y="4848860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23" name="平行四边形 122"/>
          <p:cNvSpPr/>
          <p:nvPr>
            <p:custDataLst>
              <p:tags r:id="rId14"/>
            </p:custDataLst>
          </p:nvPr>
        </p:nvSpPr>
        <p:spPr>
          <a:xfrm>
            <a:off x="2046605" y="4848860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124" name="平行四边形 123"/>
          <p:cNvSpPr/>
          <p:nvPr>
            <p:custDataLst>
              <p:tags r:id="rId15"/>
            </p:custDataLst>
          </p:nvPr>
        </p:nvSpPr>
        <p:spPr>
          <a:xfrm>
            <a:off x="2277745" y="4854575"/>
            <a:ext cx="221615" cy="283845"/>
          </a:xfrm>
          <a:prstGeom prst="parallelogram">
            <a:avLst/>
          </a:prstGeom>
          <a:solidFill>
            <a:schemeClr val="accent1">
              <a:alpha val="8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pic>
        <p:nvPicPr>
          <p:cNvPr id="2" name="图片 1" descr="4校徽-removebg-preview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03505" y="224155"/>
            <a:ext cx="935355" cy="9353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26B43B-C72A-2893-463E-3FF1119F2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F71B410-5AC8-9738-D8B5-587B4A358D99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12700">
                  <a:solidFill>
                    <a:srgbClr val="4874CB"/>
                  </a:solidFill>
                  <a:prstDash val="solid"/>
                </a:ln>
                <a:pattFill prst="pct50">
                  <a:fgClr>
                    <a:srgbClr val="4874CB"/>
                  </a:fgClr>
                  <a:bgClr>
                    <a:srgbClr val="4874CB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874CB"/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添加药箱</a:t>
            </a: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6E5C952F-AAD1-AE94-36C8-E337216DEEDD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FABB18E9-E98D-E5BB-26AF-EC5AB2A4959B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1A011CB1-B08D-CA70-692B-4C897307EC4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95EF72E7-EDB3-F777-C61E-A814E2035C9C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6DFDFA-1D23-D434-E7A9-E96AA825A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220" y="484064"/>
            <a:ext cx="2791939" cy="59230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B40CC9-03A1-E633-A314-0168A352984C}"/>
              </a:ext>
            </a:extLst>
          </p:cNvPr>
          <p:cNvSpPr txBox="1"/>
          <p:nvPr/>
        </p:nvSpPr>
        <p:spPr>
          <a:xfrm>
            <a:off x="6421880" y="1844040"/>
            <a:ext cx="5165091" cy="170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可拍照关联实体药箱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可将药品类别或实体药箱设置为名称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可设置药箱适用的家庭成员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可为药箱设置时间、添加备注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C77AEA-4884-4BE8-D079-95EECA2A4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984" y="484064"/>
            <a:ext cx="2791938" cy="59230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240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CB82A-3D17-EAA7-1027-54F068D43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C81908C-71D0-C206-346E-F2E59F94D3DD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12700">
                  <a:solidFill>
                    <a:srgbClr val="4874CB"/>
                  </a:solidFill>
                  <a:prstDash val="solid"/>
                </a:ln>
                <a:pattFill prst="pct50">
                  <a:fgClr>
                    <a:srgbClr val="4874CB"/>
                  </a:fgClr>
                  <a:bgClr>
                    <a:srgbClr val="4874CB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874CB"/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诊籍管理</a:t>
            </a: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1F7010C5-F201-26D6-EDE2-27F0BD9A4D99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AEEC657C-58EA-8BF4-48AE-BAAB2519FAAB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354F1973-857D-74EA-30D1-F91459FEC6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C85EBED-320E-26DA-442F-F2D7F6B86903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382A80-11B8-9A50-C862-BFD9E3547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220" y="484064"/>
            <a:ext cx="2791938" cy="59230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06A74D-B55D-3042-3FCB-20EDAB2C2E64}"/>
              </a:ext>
            </a:extLst>
          </p:cNvPr>
          <p:cNvSpPr txBox="1"/>
          <p:nvPr/>
        </p:nvSpPr>
        <p:spPr>
          <a:xfrm>
            <a:off x="6421880" y="1844040"/>
            <a:ext cx="5165091" cy="170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搜索和筛选：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查找指定诊籍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诊籍卡片：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诊断记录，卡片封面展示病名，点击可展开详细信息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添加诊籍：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点击右下角加号可添加诊籍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8691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A2EE70-2014-4DC1-727E-4C2C54834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C4F776D-B4A7-3C95-0C3C-9FEA2F7D8BF9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12700">
                  <a:solidFill>
                    <a:srgbClr val="4874CB"/>
                  </a:solidFill>
                  <a:prstDash val="solid"/>
                </a:ln>
                <a:pattFill prst="pct50">
                  <a:fgClr>
                    <a:srgbClr val="4874CB"/>
                  </a:fgClr>
                  <a:bgClr>
                    <a:srgbClr val="4874CB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874CB"/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添加诊籍</a:t>
            </a: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82A5D716-40C3-D2A5-97CE-A06DFE23B212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F5E049A9-6815-FE74-BB70-B35508E5F041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F050884E-7576-39D2-D4F0-A091F03081E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EDEBC583-19A5-A858-9914-B382F27D7685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D50747-D001-B539-F223-CD9758C9A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220" y="484064"/>
            <a:ext cx="2791938" cy="59230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630FFC-F7C6-D163-E427-50A5221C9289}"/>
              </a:ext>
            </a:extLst>
          </p:cNvPr>
          <p:cNvSpPr txBox="1"/>
          <p:nvPr/>
        </p:nvSpPr>
        <p:spPr>
          <a:xfrm>
            <a:off x="6421880" y="1844040"/>
            <a:ext cx="5165091" cy="170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可拍照记录诊籍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可为诊籍设定名称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可设置诊籍所属的家庭成员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可为诊籍设置时间、添加备注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BA8FBF-3355-0768-E039-908D38562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984" y="484065"/>
            <a:ext cx="2791938" cy="59230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94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92FDBD-5532-E2DF-82E5-0F45D3D8F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EADA83A-AE03-C899-E504-38329E7B641F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12700">
                  <a:solidFill>
                    <a:srgbClr val="4874CB"/>
                  </a:solidFill>
                  <a:prstDash val="solid"/>
                </a:ln>
                <a:pattFill prst="pct50">
                  <a:fgClr>
                    <a:srgbClr val="4874CB"/>
                  </a:fgClr>
                  <a:bgClr>
                    <a:srgbClr val="4874CB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874CB"/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我的</a:t>
            </a: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E8336824-9766-68DE-D432-A82F1E0637C8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7ECA8CE8-75B0-67E5-E021-17CA8570DD1A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05C35293-A605-959F-1DED-4729A6E8293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AF966856-DB68-AE6A-E4DF-CAC48EB16F3F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CEBA23-A035-AB23-44DA-DC7F05B81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220" y="484065"/>
            <a:ext cx="2791938" cy="59230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95ADDCF-9EFE-9AD7-16AE-464F4D43AFCF}"/>
              </a:ext>
            </a:extLst>
          </p:cNvPr>
          <p:cNvSpPr txBox="1"/>
          <p:nvPr/>
        </p:nvSpPr>
        <p:spPr>
          <a:xfrm>
            <a:off x="6421880" y="1844040"/>
            <a:ext cx="5165091" cy="2538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头像和昵称：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未登录状态点击可登录，登录状态点击可分别修改头像和昵称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成员管理：</a:t>
            </a: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管理家庭成员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通知：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管理通知内容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设置：</a:t>
            </a: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更多设置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退出账号：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退出当前账号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972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6E0CE8-EAFA-8428-8C0E-095CA69BB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8A77EFE-B7FC-58EB-D2FF-15459AF86E51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12700">
                  <a:solidFill>
                    <a:srgbClr val="4874CB"/>
                  </a:solidFill>
                  <a:prstDash val="solid"/>
                </a:ln>
                <a:pattFill prst="pct50">
                  <a:fgClr>
                    <a:srgbClr val="4874CB"/>
                  </a:fgClr>
                  <a:bgClr>
                    <a:srgbClr val="4874CB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874CB"/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登录和注册</a:t>
            </a: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96B3F469-FC9B-2E9B-6C3B-6891C81A5499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8E2FF772-148A-3B33-2C54-61379D659D23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67B6A463-3582-2318-264B-9F05612596E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147885A4-502F-D62E-31E3-18DD08FE00B9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BB5A25-4B63-E722-EE97-2049084D9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220" y="484064"/>
            <a:ext cx="2791938" cy="59230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F201ABE-9DE6-8EF2-BF83-B04A2203C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984" y="484065"/>
            <a:ext cx="2791938" cy="59230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F9CF496-3DFB-B789-4C95-5F3BD8038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4508" y="484065"/>
            <a:ext cx="2791937" cy="59230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458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856" b="29856"/>
          <a:stretch/>
        </p:blipFill>
        <p:spPr>
          <a:xfrm>
            <a:off x="-3810" y="705485"/>
            <a:ext cx="9395460" cy="544639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 rot="21300000">
            <a:off x="5810250" y="46990"/>
            <a:ext cx="6177280" cy="6858000"/>
          </a:xfrm>
          <a:prstGeom prst="rect">
            <a:avLst/>
          </a:prstGeom>
          <a:solidFill>
            <a:srgbClr val="FFC92B">
              <a:alpha val="64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28270" y="5669915"/>
            <a:ext cx="369951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MediCare</a:t>
            </a:r>
            <a:r>
              <a:rPr lang="en-US" altLang="zh-CN" sz="1200" dirty="0"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 UI Design</a:t>
            </a:r>
            <a:endParaRPr lang="zh-CN" altLang="en-US" sz="1200" dirty="0"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 rot="5160000">
            <a:off x="8554085" y="2391410"/>
            <a:ext cx="688975" cy="6554470"/>
          </a:xfrm>
          <a:prstGeom prst="rect">
            <a:avLst/>
          </a:prstGeom>
          <a:solidFill>
            <a:srgbClr val="3F4BB9">
              <a:alpha val="82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7" name="平行四边形 116"/>
          <p:cNvSpPr/>
          <p:nvPr>
            <p:custDataLst>
              <p:tags r:id="rId5"/>
            </p:custDataLst>
          </p:nvPr>
        </p:nvSpPr>
        <p:spPr>
          <a:xfrm rot="21300000">
            <a:off x="5960110" y="549021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0" name="平行四边形 19"/>
          <p:cNvSpPr/>
          <p:nvPr>
            <p:custDataLst>
              <p:tags r:id="rId6"/>
            </p:custDataLst>
          </p:nvPr>
        </p:nvSpPr>
        <p:spPr>
          <a:xfrm rot="21000000">
            <a:off x="6617335" y="544703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4" name="平行四边形 23"/>
          <p:cNvSpPr/>
          <p:nvPr>
            <p:custDataLst>
              <p:tags r:id="rId7"/>
            </p:custDataLst>
          </p:nvPr>
        </p:nvSpPr>
        <p:spPr>
          <a:xfrm rot="21420000">
            <a:off x="9157970" y="5280025"/>
            <a:ext cx="221615" cy="72834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 rot="10200000">
            <a:off x="9767570" y="522605"/>
            <a:ext cx="2389505" cy="2035810"/>
          </a:xfrm>
          <a:prstGeom prst="rect">
            <a:avLst/>
          </a:prstGeom>
        </p:spPr>
      </p:pic>
      <p:pic>
        <p:nvPicPr>
          <p:cNvPr id="27" name="图片 26" descr="图片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365115" y="4439920"/>
            <a:ext cx="2389505" cy="203581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9202478" y="1931641"/>
            <a:ext cx="237363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/>
            <a:r>
              <a:rPr lang="en-US" altLang="zh-CN" sz="5400" kern="1600" spc="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rgbClr val="4157BC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uFillTx/>
                <a:latin typeface="得意黑" pitchFamily="2" charset="-122"/>
                <a:ea typeface="得意黑" pitchFamily="2" charset="-122"/>
              </a:rPr>
              <a:t>03/03</a:t>
            </a: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8154177" y="2922270"/>
            <a:ext cx="3571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kern="1600" spc="400" dirty="0">
                <a:ln w="28575">
                  <a:noFill/>
                </a:ln>
                <a:solidFill>
                  <a:srgbClr val="3F4BB9"/>
                </a:solidFill>
                <a:latin typeface="得意黑" pitchFamily="2" charset="-122"/>
                <a:ea typeface="得意黑" pitchFamily="2" charset="-122"/>
              </a:rPr>
              <a:t>视频演示</a:t>
            </a:r>
            <a:endParaRPr lang="zh-CN" altLang="en-US" sz="6000" kern="1600" spc="400" dirty="0">
              <a:ln w="28575">
                <a:noFill/>
              </a:ln>
              <a:solidFill>
                <a:srgbClr val="3F4BB9"/>
              </a:solidFill>
              <a:uFillTx/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2"/>
            </p:custDataLst>
          </p:nvPr>
        </p:nvSpPr>
        <p:spPr>
          <a:xfrm>
            <a:off x="7865168" y="3838883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Video Presentation</a:t>
            </a:r>
            <a:endParaRPr lang="zh-CN" altLang="en-US" sz="1200" dirty="0">
              <a:solidFill>
                <a:srgbClr val="3F4BB9"/>
              </a:solidFill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8E8909-E252-90E3-347D-DE53ADD1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1689CC5-ED05-17F1-DBC3-FC0F0CCE3E69}"/>
              </a:ext>
            </a:extLst>
          </p:cNvPr>
          <p:cNvSpPr/>
          <p:nvPr/>
        </p:nvSpPr>
        <p:spPr>
          <a:xfrm rot="17640000">
            <a:off x="7864475" y="3343275"/>
            <a:ext cx="5970270" cy="4530725"/>
          </a:xfrm>
          <a:prstGeom prst="rect">
            <a:avLst/>
          </a:prstGeom>
          <a:solidFill>
            <a:srgbClr val="FCB800"/>
          </a:solidFill>
          <a:ln>
            <a:noFill/>
          </a:ln>
          <a:effectLst>
            <a:outerShdw blurRad="203200" dist="12700" dir="21060000" sx="105000" sy="105000" algn="tl" rotWithShape="0">
              <a:srgbClr val="BEBEBE">
                <a:alpha val="10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  <a:sym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57F7A9-3D47-25B2-3AE1-2FA061ABFFAF}"/>
              </a:ext>
            </a:extLst>
          </p:cNvPr>
          <p:cNvSpPr/>
          <p:nvPr/>
        </p:nvSpPr>
        <p:spPr>
          <a:xfrm rot="17640000">
            <a:off x="7644765" y="3046095"/>
            <a:ext cx="5970270" cy="4530725"/>
          </a:xfrm>
          <a:prstGeom prst="rect">
            <a:avLst/>
          </a:prstGeom>
          <a:solidFill>
            <a:srgbClr val="FFC92B">
              <a:alpha val="46000"/>
            </a:srgbClr>
          </a:solidFill>
          <a:ln>
            <a:solidFill>
              <a:srgbClr val="FCB800"/>
            </a:solidFill>
          </a:ln>
          <a:effectLst>
            <a:outerShdw blurRad="203200" dist="12700" dir="21060000" sx="105000" sy="105000" algn="tl" rotWithShape="0">
              <a:srgbClr val="BEBEBE">
                <a:alpha val="10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  <a:sym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547D8D5-0A32-4D56-4731-88B81F106FFB}"/>
              </a:ext>
            </a:extLst>
          </p:cNvPr>
          <p:cNvSpPr/>
          <p:nvPr/>
        </p:nvSpPr>
        <p:spPr>
          <a:xfrm rot="1404646">
            <a:off x="-2057677" y="-1877784"/>
            <a:ext cx="5970270" cy="5811520"/>
          </a:xfrm>
          <a:prstGeom prst="rect">
            <a:avLst/>
          </a:prstGeom>
          <a:solidFill>
            <a:srgbClr val="34409A"/>
          </a:solidFill>
          <a:ln>
            <a:solidFill>
              <a:srgbClr val="34409A"/>
            </a:solidFill>
          </a:ln>
          <a:effectLst>
            <a:outerShdw blurRad="203200" dist="12700" dir="21060000" sx="105000" sy="105000" algn="tl" rotWithShape="0">
              <a:srgbClr val="BEBEBE">
                <a:alpha val="10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B81792-0402-DF9E-3C9A-89D82B3865C1}"/>
              </a:ext>
            </a:extLst>
          </p:cNvPr>
          <p:cNvSpPr/>
          <p:nvPr/>
        </p:nvSpPr>
        <p:spPr>
          <a:xfrm rot="1404646">
            <a:off x="-2336165" y="-2115185"/>
            <a:ext cx="5970270" cy="5811520"/>
          </a:xfrm>
          <a:prstGeom prst="rect">
            <a:avLst/>
          </a:prstGeom>
          <a:solidFill>
            <a:srgbClr val="3F4BB9">
              <a:alpha val="46000"/>
            </a:srgbClr>
          </a:solidFill>
          <a:ln>
            <a:noFill/>
          </a:ln>
          <a:effectLst>
            <a:outerShdw blurRad="203200" dist="12700" dir="21060000" sx="105000" sy="105000" algn="tl" rotWithShape="0">
              <a:srgbClr val="BEBEBE">
                <a:alpha val="10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40B086-2D81-A181-2873-F550F8B13BDF}"/>
              </a:ext>
            </a:extLst>
          </p:cNvPr>
          <p:cNvSpPr/>
          <p:nvPr/>
        </p:nvSpPr>
        <p:spPr>
          <a:xfrm rot="1260000">
            <a:off x="-929640" y="-1133475"/>
            <a:ext cx="4799965" cy="427736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HeroicExtremeRightFacing">
              <a:rot lat="486000" lon="19800000" rev="174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C54D8E1-390C-AAFA-E7E2-F026C5AE354F}"/>
              </a:ext>
            </a:extLst>
          </p:cNvPr>
          <p:cNvSpPr/>
          <p:nvPr/>
        </p:nvSpPr>
        <p:spPr>
          <a:xfrm rot="1440000">
            <a:off x="7424420" y="3453765"/>
            <a:ext cx="4799965" cy="427736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HeroicExtremeLeftFacing">
              <a:rot lat="486000" lon="3000000" rev="21426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089109-5CF4-5543-AAAD-BA96CCF5944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1440000">
            <a:off x="5106880" y="1182370"/>
            <a:ext cx="10132276" cy="3124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50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仿宋" panose="02010609060101010101" charset="-122"/>
              </a:rPr>
              <a:t>VIDEO PRESENTATION VIDEO PRESENTATION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9D3D8E4-46BD-314A-76E6-DA0D8F2299A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1440000">
            <a:off x="-2800030" y="5685853"/>
            <a:ext cx="13128401" cy="3124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5000" cap="none" spc="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仿宋" panose="02010609060101010101" charset="-122"/>
              </a:rPr>
              <a:t>VIDEO PRESENTATION VIDEO PRESENTATION</a:t>
            </a:r>
          </a:p>
        </p:txBody>
      </p:sp>
      <p:pic>
        <p:nvPicPr>
          <p:cNvPr id="27" name="图片 26" descr="图片1">
            <a:extLst>
              <a:ext uri="{FF2B5EF4-FFF2-40B4-BE49-F238E27FC236}">
                <a16:creationId xmlns:a16="http://schemas.microsoft.com/office/drawing/2014/main" id="{EB9A5209-316B-4832-76F3-372A0046744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 rot="1260000">
            <a:off x="8188960" y="3700780"/>
            <a:ext cx="2389505" cy="2035810"/>
          </a:xfrm>
          <a:prstGeom prst="rect">
            <a:avLst/>
          </a:prstGeom>
        </p:spPr>
      </p:pic>
      <p:pic>
        <p:nvPicPr>
          <p:cNvPr id="18" name="图片 17" descr="图片1">
            <a:extLst>
              <a:ext uri="{FF2B5EF4-FFF2-40B4-BE49-F238E27FC236}">
                <a16:creationId xmlns:a16="http://schemas.microsoft.com/office/drawing/2014/main" id="{EF6BFEFD-1FF5-6DFF-84DC-1CF4913CD21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 rot="12060000">
            <a:off x="1720215" y="633095"/>
            <a:ext cx="2389505" cy="2035810"/>
          </a:xfrm>
          <a:prstGeom prst="rect">
            <a:avLst/>
          </a:prstGeom>
        </p:spPr>
      </p:pic>
      <p:pic>
        <p:nvPicPr>
          <p:cNvPr id="3" name="3ff0135066a9a1a15944bd0292dbe55e">
            <a:hlinkClick r:id="" action="ppaction://media"/>
            <a:extLst>
              <a:ext uri="{FF2B5EF4-FFF2-40B4-BE49-F238E27FC236}">
                <a16:creationId xmlns:a16="http://schemas.microsoft.com/office/drawing/2014/main" id="{5CCAB2F1-7DA2-FE78-CF20-C76B234CA1B2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12469" y="1"/>
            <a:ext cx="316706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5644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15"/>
          <p:cNvSpPr/>
          <p:nvPr/>
        </p:nvSpPr>
        <p:spPr>
          <a:xfrm>
            <a:off x="4192361" y="1841044"/>
            <a:ext cx="7303287" cy="1274247"/>
          </a:xfrm>
          <a:prstGeom prst="round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24" name="圆角矩形 24"/>
          <p:cNvSpPr/>
          <p:nvPr/>
        </p:nvSpPr>
        <p:spPr>
          <a:xfrm>
            <a:off x="4192361" y="4824294"/>
            <a:ext cx="7303287" cy="1274247"/>
          </a:xfrm>
          <a:prstGeom prst="roundRect">
            <a:avLst/>
          </a:prstGeom>
          <a:noFill/>
          <a:ln w="12700"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 rot="420000">
            <a:off x="669290" y="899795"/>
            <a:ext cx="5287010" cy="2934335"/>
          </a:xfrm>
          <a:prstGeom prst="rect">
            <a:avLst/>
          </a:prstGeom>
          <a:solidFill>
            <a:srgbClr val="4157BC">
              <a:alpha val="58000"/>
            </a:srgbClr>
          </a:solidFill>
          <a:ln w="19050"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 rot="21300000">
            <a:off x="6217920" y="3540125"/>
            <a:ext cx="5287010" cy="2570480"/>
          </a:xfrm>
          <a:prstGeom prst="rect">
            <a:avLst/>
          </a:prstGeom>
          <a:solidFill>
            <a:srgbClr val="FFC92B">
              <a:alpha val="56000"/>
            </a:srgbClr>
          </a:solidFill>
          <a:ln w="1905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2046" y="1230611"/>
            <a:ext cx="8856520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b="1" dirty="0">
                <a:ln w="28575">
                  <a:solidFill>
                    <a:srgbClr val="4157BC"/>
                  </a:solidFill>
                </a:ln>
                <a:noFill/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SCNU</a:t>
            </a: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2223269" y="1094802"/>
            <a:ext cx="8856520" cy="376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900" b="1" dirty="0">
                <a:ln w="19050">
                  <a:solidFill>
                    <a:srgbClr val="FFC92B"/>
                  </a:solidFill>
                </a:ln>
                <a:noFill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HONOR Sans" panose="00000200000000000000" pitchFamily="2" charset="-122"/>
              </a:rPr>
              <a:t>SCNU</a:t>
            </a:r>
          </a:p>
        </p:txBody>
      </p:sp>
      <p:pic>
        <p:nvPicPr>
          <p:cNvPr id="27" name="图片 26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919470" y="3178810"/>
            <a:ext cx="2389505" cy="20358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 rot="21300000">
            <a:off x="7083425" y="4600575"/>
            <a:ext cx="37680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6000" dirty="0">
                <a:solidFill>
                  <a:srgbClr val="4157BC"/>
                </a:solidFill>
                <a:latin typeface="得意黑" pitchFamily="2" charset="-122"/>
                <a:ea typeface="得意黑" pitchFamily="2" charset="-122"/>
                <a:cs typeface="阿里巴巴普惠体 B" panose="00020600040101010101" pitchFamily="18" charset="-122"/>
                <a:sym typeface="+mn-lt"/>
              </a:rPr>
              <a:t>感谢观看！</a:t>
            </a:r>
          </a:p>
        </p:txBody>
      </p:sp>
      <p:pic>
        <p:nvPicPr>
          <p:cNvPr id="6" name="图片 5" descr="图片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/>
          <a:stretch>
            <a:fillRect/>
          </a:stretch>
        </p:blipFill>
        <p:spPr>
          <a:xfrm rot="10800000">
            <a:off x="3956685" y="1079500"/>
            <a:ext cx="2389505" cy="20358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任意多边形 114"/>
          <p:cNvSpPr/>
          <p:nvPr/>
        </p:nvSpPr>
        <p:spPr>
          <a:xfrm rot="1560000">
            <a:off x="2840148" y="3675330"/>
            <a:ext cx="4091288" cy="3375224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443" h="5315">
                <a:moveTo>
                  <a:pt x="0" y="0"/>
                </a:moveTo>
                <a:lnTo>
                  <a:pt x="4766" y="0"/>
                </a:lnTo>
                <a:lnTo>
                  <a:pt x="4766" y="2273"/>
                </a:lnTo>
                <a:lnTo>
                  <a:pt x="4762" y="2274"/>
                </a:lnTo>
                <a:cubicBezTo>
                  <a:pt x="4588" y="2291"/>
                  <a:pt x="4415" y="2340"/>
                  <a:pt x="4250" y="2420"/>
                </a:cubicBezTo>
                <a:cubicBezTo>
                  <a:pt x="3493" y="2789"/>
                  <a:pt x="3179" y="3702"/>
                  <a:pt x="3548" y="4459"/>
                </a:cubicBezTo>
                <a:cubicBezTo>
                  <a:pt x="3744" y="4861"/>
                  <a:pt x="4093" y="5138"/>
                  <a:pt x="4492" y="5254"/>
                </a:cubicBezTo>
                <a:lnTo>
                  <a:pt x="4524" y="5263"/>
                </a:lnTo>
                <a:lnTo>
                  <a:pt x="0" y="5263"/>
                </a:lnTo>
                <a:lnTo>
                  <a:pt x="0" y="0"/>
                </a:lnTo>
                <a:close/>
                <a:moveTo>
                  <a:pt x="4910" y="2266"/>
                </a:moveTo>
                <a:cubicBezTo>
                  <a:pt x="5477" y="2263"/>
                  <a:pt x="6023" y="2578"/>
                  <a:pt x="6288" y="3122"/>
                </a:cubicBezTo>
                <a:cubicBezTo>
                  <a:pt x="6657" y="3879"/>
                  <a:pt x="6343" y="4792"/>
                  <a:pt x="5586" y="5161"/>
                </a:cubicBezTo>
                <a:cubicBezTo>
                  <a:pt x="5244" y="5328"/>
                  <a:pt x="4869" y="5355"/>
                  <a:pt x="4527" y="5264"/>
                </a:cubicBezTo>
                <a:lnTo>
                  <a:pt x="4524" y="5263"/>
                </a:lnTo>
                <a:lnTo>
                  <a:pt x="4766" y="5263"/>
                </a:lnTo>
                <a:lnTo>
                  <a:pt x="4766" y="2273"/>
                </a:lnTo>
                <a:lnTo>
                  <a:pt x="4799" y="2270"/>
                </a:lnTo>
                <a:cubicBezTo>
                  <a:pt x="4836" y="2267"/>
                  <a:pt x="4873" y="2266"/>
                  <a:pt x="4910" y="2266"/>
                </a:cubicBezTo>
                <a:close/>
              </a:path>
            </a:pathLst>
          </a:cu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pic>
        <p:nvPicPr>
          <p:cNvPr id="2" name="图片 1" descr="0da6c017b656a28022496ebe7088142"/>
          <p:cNvPicPr>
            <a:picLocks noChangeAspect="1"/>
          </p:cNvPicPr>
          <p:nvPr/>
        </p:nvPicPr>
        <p:blipFill>
          <a:blip r:embed="rId4"/>
          <a:srcRect l="18858" r="31132"/>
          <a:stretch>
            <a:fillRect/>
          </a:stretch>
        </p:blipFill>
        <p:spPr>
          <a:xfrm>
            <a:off x="1319530" y="1190625"/>
            <a:ext cx="3355340" cy="447484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19530" y="1190625"/>
            <a:ext cx="3355340" cy="4474845"/>
          </a:xfrm>
          <a:prstGeom prst="rect">
            <a:avLst/>
          </a:prstGeom>
          <a:solidFill>
            <a:srgbClr val="3F4BB9">
              <a:alpha val="40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 rot="11940000">
            <a:off x="3669665" y="4697730"/>
            <a:ext cx="2389505" cy="2035810"/>
          </a:xfrm>
          <a:prstGeom prst="rect">
            <a:avLst/>
          </a:prstGeom>
        </p:spPr>
      </p:pic>
      <p:sp>
        <p:nvSpPr>
          <p:cNvPr id="25" name="任意多边形 24"/>
          <p:cNvSpPr/>
          <p:nvPr/>
        </p:nvSpPr>
        <p:spPr>
          <a:xfrm>
            <a:off x="-516942" y="-376645"/>
            <a:ext cx="3115997" cy="70563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907" h="11112">
                <a:moveTo>
                  <a:pt x="3325" y="1024"/>
                </a:moveTo>
                <a:lnTo>
                  <a:pt x="3349" y="1030"/>
                </a:lnTo>
                <a:cubicBezTo>
                  <a:pt x="4245" y="1260"/>
                  <a:pt x="4907" y="2074"/>
                  <a:pt x="4907" y="3042"/>
                </a:cubicBezTo>
                <a:cubicBezTo>
                  <a:pt x="4907" y="3830"/>
                  <a:pt x="4467" y="4517"/>
                  <a:pt x="3820" y="4868"/>
                </a:cubicBezTo>
                <a:lnTo>
                  <a:pt x="3798" y="4880"/>
                </a:lnTo>
                <a:lnTo>
                  <a:pt x="3325" y="1024"/>
                </a:lnTo>
                <a:close/>
                <a:moveTo>
                  <a:pt x="3199" y="0"/>
                </a:moveTo>
                <a:lnTo>
                  <a:pt x="3325" y="1024"/>
                </a:lnTo>
                <a:lnTo>
                  <a:pt x="3299" y="1017"/>
                </a:lnTo>
                <a:cubicBezTo>
                  <a:pt x="3148" y="983"/>
                  <a:pt x="2991" y="964"/>
                  <a:pt x="2830" y="964"/>
                </a:cubicBezTo>
                <a:cubicBezTo>
                  <a:pt x="1682" y="964"/>
                  <a:pt x="752" y="1894"/>
                  <a:pt x="752" y="3042"/>
                </a:cubicBezTo>
                <a:cubicBezTo>
                  <a:pt x="752" y="4189"/>
                  <a:pt x="1682" y="5119"/>
                  <a:pt x="2830" y="5119"/>
                </a:cubicBezTo>
                <a:cubicBezTo>
                  <a:pt x="3170" y="5119"/>
                  <a:pt x="3492" y="5037"/>
                  <a:pt x="3775" y="4892"/>
                </a:cubicBezTo>
                <a:lnTo>
                  <a:pt x="3798" y="4880"/>
                </a:lnTo>
                <a:lnTo>
                  <a:pt x="4515" y="10719"/>
                </a:lnTo>
                <a:lnTo>
                  <a:pt x="1316" y="11112"/>
                </a:lnTo>
                <a:lnTo>
                  <a:pt x="0" y="393"/>
                </a:lnTo>
                <a:lnTo>
                  <a:pt x="3199" y="0"/>
                </a:lnTo>
                <a:close/>
              </a:path>
            </a:pathLst>
          </a:cu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pic>
        <p:nvPicPr>
          <p:cNvPr id="17" name="图片 16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290" y="4505960"/>
            <a:ext cx="2389505" cy="20358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50815" y="1139825"/>
            <a:ext cx="974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01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99243" y="3153009"/>
            <a:ext cx="974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02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506210" y="5058654"/>
            <a:ext cx="974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03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468110" y="1139825"/>
            <a:ext cx="2687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风格设计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468110" y="1810385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Style Design</a:t>
            </a:r>
            <a:endParaRPr lang="zh-CN" altLang="en-US" sz="1200" dirty="0">
              <a:solidFill>
                <a:srgbClr val="3F4BB9"/>
              </a:solidFill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16538" y="3100939"/>
            <a:ext cx="2687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页面设计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016538" y="3771499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Page Design</a:t>
            </a:r>
            <a:endParaRPr lang="zh-CN" altLang="en-US" sz="1200" dirty="0">
              <a:solidFill>
                <a:srgbClr val="3F4BB9"/>
              </a:solidFill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23505" y="4954514"/>
            <a:ext cx="2687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视频演示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723505" y="5625074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Video Presentation</a:t>
            </a:r>
            <a:endParaRPr lang="zh-CN" altLang="en-US" sz="1200" dirty="0">
              <a:solidFill>
                <a:srgbClr val="3F4BB9"/>
              </a:solidFill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46300" y="1612900"/>
            <a:ext cx="1837690" cy="36309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1500" kern="1600" spc="400" dirty="0">
                <a:ln w="12700">
                  <a:solidFill>
                    <a:srgbClr val="FFC92B"/>
                  </a:solidFill>
                  <a:prstDash val="solid"/>
                </a:ln>
                <a:pattFill prst="pct50">
                  <a:fgClr>
                    <a:srgbClr val="FFC92B"/>
                  </a:fgClr>
                  <a:bgClr>
                    <a:schemeClr val="bg1"/>
                  </a:bgClr>
                </a:pattFill>
                <a:effectLst>
                  <a:outerShdw dist="38100" dir="2640000" algn="bl" rotWithShape="0">
                    <a:srgbClr val="FFC000"/>
                  </a:outerShdw>
                </a:effectLst>
                <a:uFillTx/>
                <a:latin typeface="得意黑" pitchFamily="2" charset="-122"/>
                <a:ea typeface="得意黑" pitchFamily="2" charset="-122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421" b="11421"/>
          <a:stretch/>
        </p:blipFill>
        <p:spPr>
          <a:xfrm>
            <a:off x="-3810" y="705485"/>
            <a:ext cx="9395460" cy="544639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 rot="21300000">
            <a:off x="5810250" y="46990"/>
            <a:ext cx="6177280" cy="6858000"/>
          </a:xfrm>
          <a:prstGeom prst="rect">
            <a:avLst/>
          </a:prstGeom>
          <a:solidFill>
            <a:srgbClr val="FFC92B">
              <a:alpha val="64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3459" y="5718924"/>
            <a:ext cx="3699510" cy="33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ea"/>
                <a:sym typeface="+mn-lt"/>
              </a:rPr>
              <a:t>MediCare</a:t>
            </a:r>
            <a:r>
              <a:rPr lang="en-US" altLang="zh-CN" sz="1200" dirty="0"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ea"/>
                <a:sym typeface="+mn-lt"/>
              </a:rPr>
              <a:t> UI Design</a:t>
            </a:r>
            <a:endParaRPr lang="zh-CN" altLang="en-US" sz="1200" dirty="0">
              <a:effectLst/>
              <a:latin typeface="HarmonyOS Sans SC Medium" panose="00000600000000000000" pitchFamily="2" charset="-122"/>
              <a:ea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 rot="5160000">
            <a:off x="8554085" y="2391410"/>
            <a:ext cx="688975" cy="6554470"/>
          </a:xfrm>
          <a:prstGeom prst="rect">
            <a:avLst/>
          </a:prstGeom>
          <a:solidFill>
            <a:srgbClr val="3F4BB9">
              <a:alpha val="82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8017183" y="3804660"/>
            <a:ext cx="3710940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+mn-ea"/>
                <a:sym typeface="+mn-lt"/>
              </a:rPr>
              <a:t>Style Design</a:t>
            </a:r>
            <a:endParaRPr lang="zh-CN" altLang="en-US" sz="1200" dirty="0">
              <a:solidFill>
                <a:srgbClr val="3F4BB9"/>
              </a:solidFill>
              <a:effectLst/>
              <a:latin typeface="HarmonyOS Sans SC Medium" panose="00000600000000000000" pitchFamily="2" charset="-122"/>
              <a:ea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17" name="平行四边形 116"/>
          <p:cNvSpPr/>
          <p:nvPr>
            <p:custDataLst>
              <p:tags r:id="rId6"/>
            </p:custDataLst>
          </p:nvPr>
        </p:nvSpPr>
        <p:spPr>
          <a:xfrm rot="21300000">
            <a:off x="5960110" y="549021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0" name="平行四边形 19"/>
          <p:cNvSpPr/>
          <p:nvPr>
            <p:custDataLst>
              <p:tags r:id="rId7"/>
            </p:custDataLst>
          </p:nvPr>
        </p:nvSpPr>
        <p:spPr>
          <a:xfrm rot="21000000">
            <a:off x="6617335" y="544703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4" name="平行四边形 23"/>
          <p:cNvSpPr/>
          <p:nvPr>
            <p:custDataLst>
              <p:tags r:id="rId8"/>
            </p:custDataLst>
          </p:nvPr>
        </p:nvSpPr>
        <p:spPr>
          <a:xfrm rot="21420000">
            <a:off x="9157970" y="5280025"/>
            <a:ext cx="221615" cy="72834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pic>
        <p:nvPicPr>
          <p:cNvPr id="26" name="图片 25" descr="图片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 rot="10200000">
            <a:off x="9767570" y="522605"/>
            <a:ext cx="2389505" cy="2035810"/>
          </a:xfrm>
          <a:prstGeom prst="rect">
            <a:avLst/>
          </a:prstGeom>
        </p:spPr>
      </p:pic>
      <p:pic>
        <p:nvPicPr>
          <p:cNvPr id="27" name="图片 26" descr="图片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365115" y="4439920"/>
            <a:ext cx="2389505" cy="203581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9398635" y="1925955"/>
            <a:ext cx="237363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/>
            <a:r>
              <a:rPr lang="en-US" altLang="zh-CN" sz="5400" kern="1600" spc="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rgbClr val="4157BC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uFillTx/>
                <a:latin typeface="得意黑" pitchFamily="2" charset="-122"/>
                <a:ea typeface="得意黑" pitchFamily="2" charset="-122"/>
              </a:rPr>
              <a:t>01/03</a:t>
            </a:r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7024916" y="2928754"/>
            <a:ext cx="48543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kern="1600" spc="400" dirty="0">
                <a:ln w="28575">
                  <a:noFill/>
                </a:ln>
                <a:solidFill>
                  <a:srgbClr val="3F4BB9"/>
                </a:solidFill>
                <a:latin typeface="得意黑" pitchFamily="2" charset="-122"/>
                <a:ea typeface="得意黑" pitchFamily="2" charset="-122"/>
              </a:rPr>
              <a:t>风格设计</a:t>
            </a:r>
            <a:endParaRPr lang="zh-CN" altLang="en-US" sz="6000" kern="1600" spc="400" dirty="0">
              <a:ln w="28575">
                <a:noFill/>
              </a:ln>
              <a:solidFill>
                <a:srgbClr val="3F4BB9"/>
              </a:solidFill>
              <a:uFillTx/>
              <a:latin typeface="得意黑" pitchFamily="2" charset="-122"/>
              <a:ea typeface="得意黑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9314815" y="5733415"/>
            <a:ext cx="451485" cy="451485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0" y="5106670"/>
            <a:ext cx="12193905" cy="1238885"/>
          </a:xfrm>
          <a:custGeom>
            <a:avLst/>
            <a:gdLst>
              <a:gd name="connisteX0" fmla="*/ 0 w 11273790"/>
              <a:gd name="connsiteY0" fmla="*/ 766583 h 1239023"/>
              <a:gd name="connisteX1" fmla="*/ 2546985 w 11273790"/>
              <a:gd name="connsiteY1" fmla="*/ 9028 h 1239023"/>
              <a:gd name="connisteX2" fmla="*/ 11273790 w 11273790"/>
              <a:gd name="connsiteY2" fmla="*/ 1239023 h 1239023"/>
              <a:gd name="connisteX3" fmla="*/ 12426315 w 11273790"/>
              <a:gd name="connsiteY3" fmla="*/ 1150758 h 12390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1273790" h="1239023">
                <a:moveTo>
                  <a:pt x="0" y="766583"/>
                </a:moveTo>
                <a:cubicBezTo>
                  <a:pt x="334645" y="590688"/>
                  <a:pt x="292100" y="-85587"/>
                  <a:pt x="2546985" y="9028"/>
                </a:cubicBezTo>
                <a:cubicBezTo>
                  <a:pt x="4801870" y="103643"/>
                  <a:pt x="9297670" y="1010423"/>
                  <a:pt x="11273790" y="1239023"/>
                </a:cubicBezTo>
              </a:path>
            </a:pathLst>
          </a:custGeom>
          <a:noFill/>
          <a:ln>
            <a:solidFill>
              <a:srgbClr val="4157BC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0171" y="1201420"/>
            <a:ext cx="222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kern="1600" spc="400" dirty="0">
                <a:ln w="28575">
                  <a:noFill/>
                </a:ln>
                <a:solidFill>
                  <a:srgbClr val="4A628A"/>
                </a:solidFill>
                <a:latin typeface="得意黑" pitchFamily="2" charset="-122"/>
                <a:ea typeface="得意黑" pitchFamily="2" charset="-122"/>
              </a:rPr>
              <a:t>配色</a:t>
            </a:r>
            <a:endParaRPr lang="zh-CN" altLang="en-US" sz="3600" kern="1600" spc="400" dirty="0">
              <a:ln w="28575">
                <a:noFill/>
              </a:ln>
              <a:solidFill>
                <a:srgbClr val="4A628A"/>
              </a:solidFill>
              <a:uFillTx/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0170" y="1916387"/>
            <a:ext cx="6250284" cy="2727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App </a:t>
            </a: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选择了柔和的蓝色渐变配色方案，以提升用户的视觉体验。这组配色包括以下颜色：</a:t>
            </a:r>
            <a:endParaRPr lang="en-US" altLang="zh-CN" sz="1600" dirty="0">
              <a:solidFill>
                <a:srgbClr val="4A628A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#DFF2EB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：柔和的浅青色，营造清新舒适的氛围；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#B9E5E8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：明亮的浅蓝色，给界面带来清澈感；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#7AB2D3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：温和的蓝色，为界面增添专业感；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#4A628A</a:t>
            </a:r>
            <a:r>
              <a:rPr lang="zh-CN" altLang="en-US" sz="1600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：深蓝色，提供稳重的视觉支撑。</a:t>
            </a:r>
            <a:endParaRPr lang="en-US" altLang="zh-CN" sz="1600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rgbClr val="4A628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lt"/>
              </a:rPr>
              <a:t>整个配色方案从浅至深，营造层次感，使用户在浏览过程中能够轻松聚焦，同时带来信任与可靠的视觉感受。这种简洁的色调设计符合医疗应用的安全与专业需求，有助于提升用户的整体使用体验。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580EF65-A982-4A37-DD1B-89BFA3191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dirty="0">
              <a:latin typeface="HarmonyOS Sans SC Medium" panose="00000600000000000000" pitchFamily="2" charset="-122"/>
            </a:endParaRPr>
          </a:p>
        </p:txBody>
      </p:sp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D28910DC-D317-5E79-4A15-5B7E87FDB9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557" y="1524000"/>
            <a:ext cx="3810000" cy="381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E104C0-0CC5-2CAA-BAAD-35FE623BAA7C}"/>
              </a:ext>
            </a:extLst>
          </p:cNvPr>
          <p:cNvSpPr txBox="1"/>
          <p:nvPr/>
        </p:nvSpPr>
        <p:spPr>
          <a:xfrm>
            <a:off x="7578802" y="503015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#4A628A</a:t>
            </a:r>
            <a:endParaRPr lang="zh-CN" altLang="en-US" dirty="0">
              <a:solidFill>
                <a:schemeClr val="bg1"/>
              </a:solidFill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D0467C2-CE4C-228E-BA30-8FF4C9E8D4C0}"/>
              </a:ext>
            </a:extLst>
          </p:cNvPr>
          <p:cNvSpPr txBox="1"/>
          <p:nvPr/>
        </p:nvSpPr>
        <p:spPr>
          <a:xfrm>
            <a:off x="7578802" y="446313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#7AB2D3</a:t>
            </a:r>
            <a:endParaRPr lang="zh-CN" altLang="en-US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D9F14E-E10F-A79E-438E-2F3BC7BF5B27}"/>
              </a:ext>
            </a:extLst>
          </p:cNvPr>
          <p:cNvSpPr txBox="1"/>
          <p:nvPr/>
        </p:nvSpPr>
        <p:spPr>
          <a:xfrm>
            <a:off x="7578802" y="3773933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#B9E5E8</a:t>
            </a:r>
            <a:endParaRPr lang="zh-CN" altLang="en-US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A28C54-C7AB-7526-A001-3C3DBB95FF0C}"/>
              </a:ext>
            </a:extLst>
          </p:cNvPr>
          <p:cNvSpPr txBox="1"/>
          <p:nvPr/>
        </p:nvSpPr>
        <p:spPr>
          <a:xfrm>
            <a:off x="7578802" y="277075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armonyOS Sans SC Medium" panose="00000600000000000000" pitchFamily="2" charset="-122"/>
                <a:ea typeface="HarmonyOS Sans SC Medium" panose="00000600000000000000" pitchFamily="2" charset="-122"/>
              </a:rPr>
              <a:t>#DFF2EB</a:t>
            </a:r>
            <a:endParaRPr lang="zh-CN" altLang="en-US" dirty="0">
              <a:latin typeface="HarmonyOS Sans SC Medium" panose="00000600000000000000" pitchFamily="2" charset="-122"/>
              <a:ea typeface="HarmonyOS Sans SC Medium" panose="000006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 rot="17640000">
            <a:off x="7864475" y="3343275"/>
            <a:ext cx="5970270" cy="4530725"/>
          </a:xfrm>
          <a:prstGeom prst="rect">
            <a:avLst/>
          </a:prstGeom>
          <a:solidFill>
            <a:srgbClr val="FCB800"/>
          </a:solidFill>
          <a:ln>
            <a:noFill/>
          </a:ln>
          <a:effectLst>
            <a:outerShdw blurRad="203200" dist="12700" dir="21060000" sx="105000" sy="105000" algn="tl" rotWithShape="0">
              <a:srgbClr val="BEBEBE">
                <a:alpha val="10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 rot="17640000">
            <a:off x="7644765" y="3046095"/>
            <a:ext cx="5970270" cy="4530725"/>
          </a:xfrm>
          <a:prstGeom prst="rect">
            <a:avLst/>
          </a:prstGeom>
          <a:solidFill>
            <a:srgbClr val="FFC92B">
              <a:alpha val="46000"/>
            </a:srgbClr>
          </a:solidFill>
          <a:ln>
            <a:solidFill>
              <a:srgbClr val="FCB800"/>
            </a:solidFill>
          </a:ln>
          <a:effectLst>
            <a:outerShdw blurRad="203200" dist="12700" dir="21060000" sx="105000" sy="105000" algn="tl" rotWithShape="0">
              <a:srgbClr val="BEBEBE">
                <a:alpha val="10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 rot="1404646">
            <a:off x="-2057677" y="-1877784"/>
            <a:ext cx="5970270" cy="5811520"/>
          </a:xfrm>
          <a:prstGeom prst="rect">
            <a:avLst/>
          </a:prstGeom>
          <a:solidFill>
            <a:srgbClr val="34409A"/>
          </a:solidFill>
          <a:ln>
            <a:solidFill>
              <a:srgbClr val="34409A"/>
            </a:solidFill>
          </a:ln>
          <a:effectLst>
            <a:outerShdw blurRad="203200" dist="12700" dir="21060000" sx="105000" sy="105000" algn="tl" rotWithShape="0">
              <a:srgbClr val="BEBEBE">
                <a:alpha val="10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 rot="1404646">
            <a:off x="-2336165" y="-2115185"/>
            <a:ext cx="5970270" cy="5811520"/>
          </a:xfrm>
          <a:prstGeom prst="rect">
            <a:avLst/>
          </a:prstGeom>
          <a:solidFill>
            <a:srgbClr val="3F4BB9">
              <a:alpha val="46000"/>
            </a:srgbClr>
          </a:solidFill>
          <a:ln>
            <a:noFill/>
          </a:ln>
          <a:effectLst>
            <a:outerShdw blurRad="203200" dist="12700" dir="21060000" sx="105000" sy="105000" algn="tl" rotWithShape="0">
              <a:srgbClr val="BEBEBE">
                <a:alpha val="100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rot="1260000">
            <a:off x="-929640" y="-1133475"/>
            <a:ext cx="4799965" cy="427736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HeroicExtremeRightFacing">
              <a:rot lat="486000" lon="19800000" rev="174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 rot="1440000">
            <a:off x="7424420" y="3453765"/>
            <a:ext cx="4799965" cy="427736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HeroicExtremeLeftFacing">
              <a:rot lat="486000" lon="3000000" rev="2142600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 rot="1440000">
            <a:off x="6073775" y="1182370"/>
            <a:ext cx="8198485" cy="3124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sz="3200" kern="5000" spc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仿宋" panose="02010609060101010101" charset="-122"/>
              </a:rPr>
              <a:t>MATERIAL 3 MATERIAL 3 MATERIAL 3</a:t>
            </a:r>
          </a:p>
        </p:txBody>
      </p:sp>
      <p:sp>
        <p:nvSpPr>
          <p:cNvPr id="46" name="文本框 45"/>
          <p:cNvSpPr txBox="1"/>
          <p:nvPr>
            <p:custDataLst>
              <p:tags r:id="rId3"/>
            </p:custDataLst>
          </p:nvPr>
        </p:nvSpPr>
        <p:spPr>
          <a:xfrm rot="1440000">
            <a:off x="-2800030" y="5685853"/>
            <a:ext cx="13128401" cy="3124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3000"/>
              </a:lnSpc>
            </a:pPr>
            <a:r>
              <a:rPr lang="en-US" altLang="zh-CN" sz="3200" kern="50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仿宋" panose="02010609060101010101" charset="-122"/>
              </a:rPr>
              <a:t>MATERIAL 3 MATERIAL 3 MATERIAL 3 MATERIAL 3 MATERIAL 3</a:t>
            </a:r>
          </a:p>
        </p:txBody>
      </p:sp>
      <p:sp>
        <p:nvSpPr>
          <p:cNvPr id="2" name="矩形 1"/>
          <p:cNvSpPr/>
          <p:nvPr/>
        </p:nvSpPr>
        <p:spPr>
          <a:xfrm>
            <a:off x="3513455" y="2799080"/>
            <a:ext cx="5165090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4800" dirty="0">
                <a:solidFill>
                  <a:srgbClr val="34409A"/>
                </a:solidFill>
                <a:latin typeface="得意黑" pitchFamily="2" charset="-122"/>
                <a:ea typeface="得意黑" pitchFamily="2" charset="-122"/>
                <a:cs typeface="阿里巴巴普惠体 B" panose="00020600040101010101" pitchFamily="18" charset="-122"/>
                <a:sym typeface="+mn-ea"/>
              </a:rPr>
              <a:t>Material 3</a:t>
            </a:r>
            <a:endParaRPr lang="zh-CN" altLang="en-US" sz="4800" dirty="0">
              <a:solidFill>
                <a:srgbClr val="34409A"/>
              </a:solidFill>
              <a:latin typeface="得意黑" pitchFamily="2" charset="-122"/>
              <a:ea typeface="得意黑" pitchFamily="2" charset="-122"/>
              <a:cs typeface="阿里巴巴普惠体 B" panose="00020600040101010101" pitchFamily="18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400" dirty="0">
                <a:solidFill>
                  <a:srgbClr val="34409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ea"/>
              </a:rPr>
              <a:t>遵循 </a:t>
            </a:r>
            <a:r>
              <a:rPr lang="en-US" altLang="zh-CN" sz="1400" dirty="0">
                <a:solidFill>
                  <a:srgbClr val="34409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ea"/>
              </a:rPr>
              <a:t>Google </a:t>
            </a:r>
            <a:r>
              <a:rPr lang="zh-CN" altLang="en-US" sz="1400" dirty="0">
                <a:solidFill>
                  <a:srgbClr val="34409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ea"/>
              </a:rPr>
              <a:t>的 </a:t>
            </a:r>
            <a:r>
              <a:rPr lang="en-US" altLang="zh-CN" sz="1400" dirty="0">
                <a:solidFill>
                  <a:srgbClr val="34409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ea"/>
              </a:rPr>
              <a:t>Material 3 </a:t>
            </a:r>
            <a:r>
              <a:rPr lang="zh-CN" altLang="en-US" sz="1400" dirty="0">
                <a:solidFill>
                  <a:srgbClr val="34409A"/>
                </a:solidFill>
                <a:latin typeface="HarmonyOS Sans SC Medium" panose="00000600000000000000" pitchFamily="2" charset="-122"/>
                <a:ea typeface="HarmonyOS Sans SC Medium" panose="00000600000000000000" pitchFamily="2" charset="-122"/>
                <a:cs typeface="阿里巴巴普惠体 B" panose="00020600040101010101" pitchFamily="18" charset="-122"/>
                <a:sym typeface="+mn-ea"/>
              </a:rPr>
              <a:t>设计标准，结合了现代化的色彩体系与动态的界面元素，带来出色的用户体验。整体配色选用了柔和的蓝色渐变，既简洁又专业，符合应用的审美与功能需求。</a:t>
            </a:r>
          </a:p>
        </p:txBody>
      </p:sp>
      <p:pic>
        <p:nvPicPr>
          <p:cNvPr id="27" name="图片 26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 rot="1260000">
            <a:off x="8188960" y="3700780"/>
            <a:ext cx="2389505" cy="2035810"/>
          </a:xfrm>
          <a:prstGeom prst="rect">
            <a:avLst/>
          </a:prstGeom>
        </p:spPr>
      </p:pic>
      <p:pic>
        <p:nvPicPr>
          <p:cNvPr id="18" name="图片 17" descr="图片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 rot="12060000">
            <a:off x="1720215" y="633095"/>
            <a:ext cx="2389505" cy="20358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41" b="28341"/>
          <a:stretch/>
        </p:blipFill>
        <p:spPr>
          <a:xfrm>
            <a:off x="-3810" y="705485"/>
            <a:ext cx="9395460" cy="544639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 rot="21300000">
            <a:off x="5810250" y="46990"/>
            <a:ext cx="6177280" cy="6858000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28269" y="5669915"/>
            <a:ext cx="3852403" cy="33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 err="1"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MediCare</a:t>
            </a:r>
            <a:r>
              <a:rPr lang="en-US" altLang="zh-CN" sz="1200" dirty="0"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 UI Design</a:t>
            </a:r>
            <a:endParaRPr lang="zh-CN" altLang="en-US" sz="1200" dirty="0"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 rot="5160000">
            <a:off x="8554085" y="2391410"/>
            <a:ext cx="688975" cy="6554470"/>
          </a:xfrm>
          <a:prstGeom prst="rect">
            <a:avLst/>
          </a:prstGeom>
          <a:solidFill>
            <a:srgbClr val="3F4BB9">
              <a:alpha val="82000"/>
            </a:srgb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17" name="平行四边形 116"/>
          <p:cNvSpPr/>
          <p:nvPr>
            <p:custDataLst>
              <p:tags r:id="rId5"/>
            </p:custDataLst>
          </p:nvPr>
        </p:nvSpPr>
        <p:spPr>
          <a:xfrm rot="21300000">
            <a:off x="5960110" y="549021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0" name="平行四边形 19"/>
          <p:cNvSpPr/>
          <p:nvPr>
            <p:custDataLst>
              <p:tags r:id="rId6"/>
            </p:custDataLst>
          </p:nvPr>
        </p:nvSpPr>
        <p:spPr>
          <a:xfrm rot="21000000">
            <a:off x="6617335" y="5447030"/>
            <a:ext cx="221615" cy="72199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sp>
        <p:nvSpPr>
          <p:cNvPr id="24" name="平行四边形 23"/>
          <p:cNvSpPr/>
          <p:nvPr>
            <p:custDataLst>
              <p:tags r:id="rId7"/>
            </p:custDataLst>
          </p:nvPr>
        </p:nvSpPr>
        <p:spPr>
          <a:xfrm rot="21420000">
            <a:off x="9157970" y="5280025"/>
            <a:ext cx="221615" cy="728345"/>
          </a:xfrm>
          <a:prstGeom prst="parallelogram">
            <a:avLst/>
          </a:prstGeom>
          <a:solidFill>
            <a:srgbClr val="BE973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HarmonyOS Sans SC Medium" panose="00000600000000000000" pitchFamily="2" charset="-122"/>
              <a:sym typeface="+mn-ea"/>
            </a:endParaRPr>
          </a:p>
        </p:txBody>
      </p:sp>
      <p:pic>
        <p:nvPicPr>
          <p:cNvPr id="18" name="图片 17" descr="图片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 rot="10200000">
            <a:off x="9767570" y="522605"/>
            <a:ext cx="2389505" cy="2035810"/>
          </a:xfrm>
          <a:prstGeom prst="rect">
            <a:avLst/>
          </a:prstGeom>
        </p:spPr>
      </p:pic>
      <p:pic>
        <p:nvPicPr>
          <p:cNvPr id="27" name="图片 26" descr="图片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365115" y="4439920"/>
            <a:ext cx="2389505" cy="2035810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9398635" y="1925955"/>
            <a:ext cx="237363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/>
            <a:r>
              <a:rPr lang="en-US" altLang="zh-CN" sz="5400" kern="1600" spc="40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rgbClr val="4157BC"/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uFillTx/>
                <a:latin typeface="得意黑" pitchFamily="2" charset="-122"/>
                <a:ea typeface="得意黑" pitchFamily="2" charset="-122"/>
              </a:rPr>
              <a:t>02/03</a:t>
            </a: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8413750" y="2922270"/>
            <a:ext cx="3571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kern="1600" spc="400" dirty="0">
                <a:ln w="28575">
                  <a:noFill/>
                </a:ln>
                <a:solidFill>
                  <a:srgbClr val="3F4BB9"/>
                </a:solidFill>
                <a:uFillTx/>
                <a:latin typeface="得意黑" pitchFamily="2" charset="-122"/>
                <a:ea typeface="得意黑" pitchFamily="2" charset="-122"/>
              </a:rPr>
              <a:t>页面设计</a:t>
            </a:r>
          </a:p>
        </p:txBody>
      </p:sp>
      <p:sp>
        <p:nvSpPr>
          <p:cNvPr id="2" name="文本框 1"/>
          <p:cNvSpPr txBox="1"/>
          <p:nvPr>
            <p:custDataLst>
              <p:tags r:id="rId12"/>
            </p:custDataLst>
          </p:nvPr>
        </p:nvSpPr>
        <p:spPr>
          <a:xfrm>
            <a:off x="8061325" y="3778997"/>
            <a:ext cx="3710940" cy="337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3F4BB9"/>
                </a:solidFill>
                <a:effectLst/>
                <a:latin typeface="HarmonyOS Sans SC Medium" panose="00000600000000000000" pitchFamily="2" charset="-122"/>
                <a:cs typeface="+mn-ea"/>
                <a:sym typeface="+mn-lt"/>
              </a:rPr>
              <a:t>Page Design</a:t>
            </a:r>
            <a:endParaRPr lang="zh-CN" altLang="en-US" sz="1200" dirty="0">
              <a:solidFill>
                <a:srgbClr val="3F4BB9"/>
              </a:solidFill>
              <a:effectLst/>
              <a:latin typeface="HarmonyOS Sans SC Medium" panose="00000600000000000000" pitchFamily="2" charset="-122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用药日历</a:t>
            </a:r>
          </a:p>
        </p:txBody>
      </p:sp>
      <p:sp>
        <p:nvSpPr>
          <p:cNvPr id="152" name="直角三角形 151"/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54" name="椭圆 153"/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armonyOS Sans SC Medium" panose="00000600000000000000" pitchFamily="2" charset="-122"/>
            </a:endParaRP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5CFC79FD-7CE3-6612-1C34-DE80A6B4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20" y="484064"/>
            <a:ext cx="2791939" cy="59230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21FAA90-98CA-D572-830D-0F754E9BA10B}"/>
              </a:ext>
            </a:extLst>
          </p:cNvPr>
          <p:cNvSpPr txBox="1"/>
          <p:nvPr/>
        </p:nvSpPr>
        <p:spPr>
          <a:xfrm>
            <a:off x="6421880" y="1844040"/>
            <a:ext cx="5165091" cy="3368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日历操作台：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单选某个日期查看该日期下的用药记录。单选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/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多选日期、点击加号添加计划</a:t>
            </a:r>
            <a:endParaRPr lang="en-US" altLang="zh-CN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用药记录卡片：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点击卡片空白区域进入详情页，点击时间可进行打卡</a:t>
            </a:r>
            <a:endParaRPr lang="en-US" altLang="zh-CN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打卡颜色：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红色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—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漏打卡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/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迟打卡，绿色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—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正常打卡，黄色</a:t>
            </a:r>
            <a:r>
              <a:rPr lang="en-US" altLang="zh-CN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—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待打卡</a:t>
            </a:r>
            <a:endParaRPr lang="en-US" altLang="zh-CN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添加用药计划：</a:t>
            </a:r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点击右下角加号可添加用药计划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E4F073-39D7-1968-FFBF-496CD2B38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41" y="535103"/>
            <a:ext cx="2689910" cy="58237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092732-70FA-20B1-AA99-068E83BC1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785729D-1422-F9AD-D0F4-51B4D29604C0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12700">
                  <a:solidFill>
                    <a:srgbClr val="4874CB"/>
                  </a:solidFill>
                  <a:prstDash val="solid"/>
                </a:ln>
                <a:pattFill prst="pct50">
                  <a:fgClr>
                    <a:srgbClr val="4874CB"/>
                  </a:fgClr>
                  <a:bgClr>
                    <a:srgbClr val="4874CB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874CB"/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添加药品</a:t>
            </a: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B87964FB-1D0E-224C-EF02-C05191B96748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0BC330AE-2E27-FF22-6FA6-B90D35DA30FD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74461F98-8BCD-83C2-4CF1-E088C407B80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56381756-CA7E-3699-8BE8-CEACAD166C37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E58CEC09-E2DA-9865-6847-D5624043E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20" y="484064"/>
            <a:ext cx="2791939" cy="59230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D3EB79C-9017-18FF-AF0A-F7D74F0E6804}"/>
              </a:ext>
            </a:extLst>
          </p:cNvPr>
          <p:cNvSpPr txBox="1"/>
          <p:nvPr/>
        </p:nvSpPr>
        <p:spPr>
          <a:xfrm>
            <a:off x="6421880" y="1844040"/>
            <a:ext cx="5165091" cy="212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可为药品拍照，方便查找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可关联用药人、诊籍、药箱等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可扫描药品条形码，从数据库中同步药品基本信息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可设置服用次数、频率、提醒方式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E40B67-C314-0D8F-AC13-CFA85C6D5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984" y="484064"/>
            <a:ext cx="2791939" cy="59230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414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961159-5C5E-CE95-B7F0-BE632123E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C58FF733-663E-3DBD-369F-72F9B9B6FF61}"/>
              </a:ext>
            </a:extLst>
          </p:cNvPr>
          <p:cNvSpPr txBox="1"/>
          <p:nvPr/>
        </p:nvSpPr>
        <p:spPr>
          <a:xfrm>
            <a:off x="6320473" y="803701"/>
            <a:ext cx="5165090" cy="830997"/>
          </a:xfrm>
          <a:prstGeom prst="rect">
            <a:avLst/>
          </a:prstGeom>
          <a:noFill/>
          <a:effectLst>
            <a:reflection stA="45000" endPos="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 w="12700">
                  <a:solidFill>
                    <a:srgbClr val="4874CB"/>
                  </a:solidFill>
                  <a:prstDash val="solid"/>
                </a:ln>
                <a:pattFill prst="pct50">
                  <a:fgClr>
                    <a:srgbClr val="4874CB"/>
                  </a:fgClr>
                  <a:bgClr>
                    <a:srgbClr val="4874CB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4874CB"/>
                  </a:outerShdw>
                </a:effectLst>
                <a:uLnTx/>
                <a:uFillTx/>
                <a:latin typeface="HarmonyOS Sans SC Medium" panose="00000600000000000000" pitchFamily="2" charset="-122"/>
                <a:ea typeface="HarmonyOS Sans SC Medium" panose="00000600000000000000" pitchFamily="2" charset="-122"/>
                <a:cs typeface="Forte" panose="03060902040502070203" charset="0"/>
                <a:sym typeface="+mn-ea"/>
              </a:rPr>
              <a:t>药箱管理</a:t>
            </a:r>
          </a:p>
        </p:txBody>
      </p:sp>
      <p:sp>
        <p:nvSpPr>
          <p:cNvPr id="152" name="直角三角形 151">
            <a:extLst>
              <a:ext uri="{FF2B5EF4-FFF2-40B4-BE49-F238E27FC236}">
                <a16:creationId xmlns:a16="http://schemas.microsoft.com/office/drawing/2014/main" id="{DE196E33-486D-DCB0-72E2-9B4009C87464}"/>
              </a:ext>
            </a:extLst>
          </p:cNvPr>
          <p:cNvSpPr/>
          <p:nvPr/>
        </p:nvSpPr>
        <p:spPr>
          <a:xfrm rot="5400000">
            <a:off x="3977005" y="3572510"/>
            <a:ext cx="2295525" cy="2391410"/>
          </a:xfrm>
          <a:prstGeom prst="rtTriangle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3" name="椭圆 152">
            <a:extLst>
              <a:ext uri="{FF2B5EF4-FFF2-40B4-BE49-F238E27FC236}">
                <a16:creationId xmlns:a16="http://schemas.microsoft.com/office/drawing/2014/main" id="{AF649809-4507-C42F-53C1-1A0CD75005E0}"/>
              </a:ext>
            </a:extLst>
          </p:cNvPr>
          <p:cNvSpPr/>
          <p:nvPr/>
        </p:nvSpPr>
        <p:spPr>
          <a:xfrm>
            <a:off x="4495165" y="450850"/>
            <a:ext cx="1287780" cy="1287780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4" name="椭圆 153">
            <a:extLst>
              <a:ext uri="{FF2B5EF4-FFF2-40B4-BE49-F238E27FC236}">
                <a16:creationId xmlns:a16="http://schemas.microsoft.com/office/drawing/2014/main" id="{C6574652-1ACE-1FE1-6DDE-C0A6AAD722C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133090" y="4038600"/>
            <a:ext cx="1076325" cy="1076325"/>
          </a:xfrm>
          <a:prstGeom prst="ellipse">
            <a:avLst/>
          </a:prstGeom>
          <a:solidFill>
            <a:srgbClr val="4157BC"/>
          </a:solidFill>
          <a:ln>
            <a:solidFill>
              <a:srgbClr val="FFC92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883072AF-D0DC-3152-2B19-6ACEB39D15FB}"/>
              </a:ext>
            </a:extLst>
          </p:cNvPr>
          <p:cNvSpPr/>
          <p:nvPr/>
        </p:nvSpPr>
        <p:spPr>
          <a:xfrm>
            <a:off x="634365" y="1219200"/>
            <a:ext cx="1613535" cy="1613535"/>
          </a:xfrm>
          <a:prstGeom prst="rect">
            <a:avLst/>
          </a:prstGeom>
          <a:solidFill>
            <a:srgbClr val="FFC92B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rmonyOS Sans SC Medium" panose="00000600000000000000" pitchFamily="2" charset="-122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AE103B-C46F-62E5-6F79-5588BEBE1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7220" y="484064"/>
            <a:ext cx="2791939" cy="59230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612E869-94DF-3C02-007F-C0535DEF8112}"/>
              </a:ext>
            </a:extLst>
          </p:cNvPr>
          <p:cNvSpPr txBox="1"/>
          <p:nvPr/>
        </p:nvSpPr>
        <p:spPr>
          <a:xfrm>
            <a:off x="6421880" y="1844040"/>
            <a:ext cx="5165091" cy="2122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搜索和筛选：</a:t>
            </a: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查找指定药品、药箱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药箱卡片：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  <a:cs typeface="+mn-cs"/>
              </a:rPr>
              <a:t>分类药物，可对应实体药箱，点击卡片空白处进入详细页，点击卡片加号可为指定药箱添加药品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添加药箱：</a:t>
            </a: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点击右下角加号可添加药箱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rmonyOS Sans SC" panose="00000500000000000000" pitchFamily="2" charset="-122"/>
              <a:ea typeface="HarmonyOS Sans SC" panose="00000500000000000000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949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I4YmUwMWNiNjc4ZGE4ZDhhYTM0YTFhNmQyNjE3Mm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575</Words>
  <Application>Microsoft Office PowerPoint</Application>
  <PresentationFormat>宽屏</PresentationFormat>
  <Paragraphs>80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Arial</vt:lpstr>
      <vt:lpstr>HarmonyOS Sans SC Medium</vt:lpstr>
      <vt:lpstr>Wingdings</vt:lpstr>
      <vt:lpstr>得意黑</vt:lpstr>
      <vt:lpstr>HarmonyOS Sans SC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MediCare UI 设计汇报</dc:title>
  <dc:creator>李可遇;陈钰</dc:creator>
  <cp:lastModifiedBy>可遇 李</cp:lastModifiedBy>
  <cp:revision>201</cp:revision>
  <dcterms:created xsi:type="dcterms:W3CDTF">2019-06-19T02:08:00Z</dcterms:created>
  <dcterms:modified xsi:type="dcterms:W3CDTF">2024-11-13T06:55:57Z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EE3E35BE27BA4B9AACD12E8229FE1FF3_13</vt:lpwstr>
  </property>
</Properties>
</file>